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259" r:id="rId4"/>
    <p:sldId id="260" r:id="rId5"/>
    <p:sldId id="261" r:id="rId6"/>
    <p:sldId id="262" r:id="rId7"/>
    <p:sldId id="264" r:id="rId8"/>
    <p:sldId id="265" r:id="rId9"/>
    <p:sldId id="266" r:id="rId10"/>
    <p:sldId id="270" r:id="rId11"/>
    <p:sldId id="276" r:id="rId12"/>
    <p:sldId id="271" r:id="rId13"/>
    <p:sldId id="269" r:id="rId14"/>
    <p:sldId id="277" r:id="rId15"/>
    <p:sldId id="275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7" d="100"/>
          <a:sy n="117" d="100"/>
        </p:scale>
        <p:origin x="31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g>
</file>

<file path=ppt/media/image12.png>
</file>

<file path=ppt/media/image13.jpg>
</file>

<file path=ppt/media/image14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FBC2BA-A1A3-40CD-9416-AECA0DC53DA6}" type="datetimeFigureOut">
              <a:rPr lang="en-GB" smtClean="0"/>
              <a:t>27/12/2024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030C33-B54F-4E9C-B28A-E433E4BD57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74245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2FA740-1CC2-4F5E-A9CB-1D0BA741615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3744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EEFC1-5E6B-4E51-B54E-FE8F20D2D687}" type="datetimeFigureOut">
              <a:rPr lang="en-GB" smtClean="0"/>
              <a:t>27/12/2024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0BA5A-69FC-437C-B917-EF6D95AE3C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4746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EEFC1-5E6B-4E51-B54E-FE8F20D2D687}" type="datetimeFigureOut">
              <a:rPr lang="en-GB" smtClean="0"/>
              <a:t>27/12/2024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0BA5A-69FC-437C-B917-EF6D95AE3C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0333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EEFC1-5E6B-4E51-B54E-FE8F20D2D687}" type="datetimeFigureOut">
              <a:rPr lang="en-GB" smtClean="0"/>
              <a:t>27/12/2024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0BA5A-69FC-437C-B917-EF6D95AE3C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0909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EEFC1-5E6B-4E51-B54E-FE8F20D2D687}" type="datetimeFigureOut">
              <a:rPr lang="en-GB" smtClean="0"/>
              <a:t>27/12/2024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0BA5A-69FC-437C-B917-EF6D95AE3C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0818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EEFC1-5E6B-4E51-B54E-FE8F20D2D687}" type="datetimeFigureOut">
              <a:rPr lang="en-GB" smtClean="0"/>
              <a:t>27/12/2024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0BA5A-69FC-437C-B917-EF6D95AE3C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9232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EEFC1-5E6B-4E51-B54E-FE8F20D2D687}" type="datetimeFigureOut">
              <a:rPr lang="en-GB" smtClean="0"/>
              <a:t>27/12/2024</a:t>
            </a:fld>
            <a:endParaRPr lang="en-GB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0BA5A-69FC-437C-B917-EF6D95AE3C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7989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EEFC1-5E6B-4E51-B54E-FE8F20D2D687}" type="datetimeFigureOut">
              <a:rPr lang="en-GB" smtClean="0"/>
              <a:t>27/12/2024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0BA5A-69FC-437C-B917-EF6D95AE3CD6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81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EEFC1-5E6B-4E51-B54E-FE8F20D2D687}" type="datetimeFigureOut">
              <a:rPr lang="en-GB" smtClean="0"/>
              <a:t>27/12/2024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0BA5A-69FC-437C-B917-EF6D95AE3C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9519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EEFC1-5E6B-4E51-B54E-FE8F20D2D687}" type="datetimeFigureOut">
              <a:rPr lang="en-GB" smtClean="0"/>
              <a:t>27/12/2024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0BA5A-69FC-437C-B917-EF6D95AE3C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2388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EEFC1-5E6B-4E51-B54E-FE8F20D2D687}" type="datetimeFigureOut">
              <a:rPr lang="en-GB" smtClean="0"/>
              <a:t>27/12/2024</a:t>
            </a:fld>
            <a:endParaRPr lang="en-GB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GB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0BA5A-69FC-437C-B917-EF6D95AE3C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648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6E8EEFC1-5E6B-4E51-B54E-FE8F20D2D687}" type="datetimeFigureOut">
              <a:rPr lang="en-GB" smtClean="0"/>
              <a:t>27/12/2024</a:t>
            </a:fld>
            <a:endParaRPr lang="en-GB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0BA5A-69FC-437C-B917-EF6D95AE3C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9495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E8EEFC1-5E6B-4E51-B54E-FE8F20D2D687}" type="datetimeFigureOut">
              <a:rPr lang="en-GB" smtClean="0"/>
              <a:t>27/12/2024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B530BA5A-69FC-437C-B917-EF6D95AE3CD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7322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 descr="Aerial View Of Street">
            <a:extLst>
              <a:ext uri="{FF2B5EF4-FFF2-40B4-BE49-F238E27FC236}">
                <a16:creationId xmlns:a16="http://schemas.microsoft.com/office/drawing/2014/main" id="{BB60BF75-D9F5-3F45-CE4E-314291A0BC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DA41C7A-07BB-B664-FAAB-7C104748CF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752" y="6174232"/>
            <a:ext cx="10058400" cy="49033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tr-TR" dirty="0" err="1">
                <a:solidFill>
                  <a:srgbClr val="FFFFFF"/>
                </a:solidFill>
              </a:rPr>
              <a:t>Group</a:t>
            </a:r>
            <a:r>
              <a:rPr lang="tr-TR" dirty="0">
                <a:solidFill>
                  <a:srgbClr val="FFFFFF"/>
                </a:solidFill>
              </a:rPr>
              <a:t> 2</a:t>
            </a:r>
            <a:endParaRPr lang="en-TR" dirty="0">
              <a:solidFill>
                <a:srgbClr val="FFFFFF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193EC30-048C-E669-91C9-BD97FC636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solidFill>
            <a:schemeClr val="bg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r>
              <a:rPr lang="tr-TR" dirty="0">
                <a:solidFill>
                  <a:schemeClr val="tx1"/>
                </a:solidFill>
              </a:rPr>
              <a:t>CROSSWALK</a:t>
            </a:r>
            <a:r>
              <a:rPr lang="tr-TR" dirty="0"/>
              <a:t> </a:t>
            </a:r>
            <a:r>
              <a:rPr lang="tr-TR" dirty="0">
                <a:solidFill>
                  <a:schemeClr val="tx1"/>
                </a:solidFill>
              </a:rPr>
              <a:t>DETECTION</a:t>
            </a:r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0577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33FEBF9-D556-17BE-FCC7-C15B324BA3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crossing the street&#10;&#10;Description automatically generated">
            <a:extLst>
              <a:ext uri="{FF2B5EF4-FFF2-40B4-BE49-F238E27FC236}">
                <a16:creationId xmlns:a16="http://schemas.microsoft.com/office/drawing/2014/main" id="{FA6803E4-6914-E697-9855-19FAED8D8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3" t="7795" r="9184" b="5004"/>
          <a:stretch/>
        </p:blipFill>
        <p:spPr>
          <a:xfrm>
            <a:off x="464766" y="2282801"/>
            <a:ext cx="5476047" cy="36170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BF39615-B2F3-16C0-233A-4314E7C938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0640" y="2268363"/>
            <a:ext cx="5456594" cy="3631458"/>
          </a:xfrm>
          <a:prstGeom prst="rect">
            <a:avLst/>
          </a:prstGeom>
        </p:spPr>
      </p:pic>
      <p:sp>
        <p:nvSpPr>
          <p:cNvPr id="27" name="Title 26">
            <a:extLst>
              <a:ext uri="{FF2B5EF4-FFF2-40B4-BE49-F238E27FC236}">
                <a16:creationId xmlns:a16="http://schemas.microsoft.com/office/drawing/2014/main" id="{4E9F0C55-F2EF-EC7F-7A95-8135C9AA7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38071"/>
            <a:ext cx="7729728" cy="1188720"/>
          </a:xfrm>
        </p:spPr>
        <p:txBody>
          <a:bodyPr>
            <a:normAutofit/>
          </a:bodyPr>
          <a:lstStyle/>
          <a:p>
            <a:r>
              <a:rPr lang="tr-TR" cap="none" dirty="0"/>
              <a:t>YOLO </a:t>
            </a:r>
            <a:br>
              <a:rPr lang="tr-TR" cap="none" dirty="0"/>
            </a:br>
            <a:r>
              <a:rPr lang="tr-TR" sz="2000" cap="none" dirty="0"/>
              <a:t>(</a:t>
            </a:r>
            <a:r>
              <a:rPr lang="tr-TR" sz="2000" cap="none" dirty="0" err="1"/>
              <a:t>Epochs</a:t>
            </a:r>
            <a:r>
              <a:rPr lang="tr-TR" sz="2000" cap="none" dirty="0"/>
              <a:t>: 10, Image Size: 640, </a:t>
            </a:r>
            <a:r>
              <a:rPr lang="tr-TR" sz="2000" cap="none" dirty="0" err="1"/>
              <a:t>Dataset</a:t>
            </a:r>
            <a:r>
              <a:rPr lang="tr-TR" sz="2000" cap="none" dirty="0"/>
              <a:t>: 1103, CPU)</a:t>
            </a:r>
            <a:endParaRPr lang="en-GB" cap="none" dirty="0"/>
          </a:p>
        </p:txBody>
      </p:sp>
    </p:spTree>
    <p:extLst>
      <p:ext uri="{BB962C8B-B14F-4D97-AF65-F5344CB8AC3E}">
        <p14:creationId xmlns:p14="http://schemas.microsoft.com/office/powerpoint/2010/main" val="17346172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578D1D-1ACF-CAA2-E7D4-38D13B70A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F8E979CA-F171-1AAF-6D86-B0BE3E717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38071"/>
            <a:ext cx="7729728" cy="1188720"/>
          </a:xfrm>
        </p:spPr>
        <p:txBody>
          <a:bodyPr>
            <a:normAutofit/>
          </a:bodyPr>
          <a:lstStyle/>
          <a:p>
            <a:r>
              <a:rPr lang="tr-TR" cap="none" dirty="0"/>
              <a:t>YOLO </a:t>
            </a:r>
            <a:br>
              <a:rPr lang="tr-TR" cap="none" dirty="0"/>
            </a:br>
            <a:r>
              <a:rPr lang="tr-TR" sz="2000" cap="none" dirty="0"/>
              <a:t>(</a:t>
            </a:r>
            <a:r>
              <a:rPr lang="tr-TR" sz="2000" cap="none" dirty="0" err="1"/>
              <a:t>Epochs</a:t>
            </a:r>
            <a:r>
              <a:rPr lang="tr-TR" sz="2000" cap="none" dirty="0"/>
              <a:t>: 10, Image Size: 640, </a:t>
            </a:r>
            <a:r>
              <a:rPr lang="tr-TR" sz="2000" cap="none" dirty="0" err="1"/>
              <a:t>Dataset</a:t>
            </a:r>
            <a:r>
              <a:rPr lang="tr-TR" sz="2000" cap="none" dirty="0"/>
              <a:t>: 1103, CPU)</a:t>
            </a:r>
            <a:endParaRPr lang="en-GB" cap="non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C9F2E0-40D6-0A33-D6FD-BC0B29B58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5976" y="1810349"/>
            <a:ext cx="6180047" cy="4633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1039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BA237F-AEF2-113A-89E1-5A25A6F0D0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crossing a street&#10;&#10;Description automatically generated">
            <a:extLst>
              <a:ext uri="{FF2B5EF4-FFF2-40B4-BE49-F238E27FC236}">
                <a16:creationId xmlns:a16="http://schemas.microsoft.com/office/drawing/2014/main" id="{DD218F56-8B31-CA2A-5D9B-6F893FA6DB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381" y="2255872"/>
            <a:ext cx="5462819" cy="364394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52642B0-402F-AF5D-616B-FC52D694E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7800" y="2260567"/>
            <a:ext cx="5462819" cy="3639254"/>
          </a:xfrm>
          <a:prstGeom prst="rect">
            <a:avLst/>
          </a:prstGeom>
        </p:spPr>
      </p:pic>
      <p:sp>
        <p:nvSpPr>
          <p:cNvPr id="27" name="Title 26">
            <a:extLst>
              <a:ext uri="{FF2B5EF4-FFF2-40B4-BE49-F238E27FC236}">
                <a16:creationId xmlns:a16="http://schemas.microsoft.com/office/drawing/2014/main" id="{C0C089D1-C588-6C89-A1DC-00A78DEB3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38071"/>
            <a:ext cx="7729728" cy="1188720"/>
          </a:xfrm>
        </p:spPr>
        <p:txBody>
          <a:bodyPr>
            <a:normAutofit/>
          </a:bodyPr>
          <a:lstStyle/>
          <a:p>
            <a:r>
              <a:rPr lang="tr-TR" cap="none" dirty="0"/>
              <a:t>YOLO </a:t>
            </a:r>
            <a:br>
              <a:rPr lang="tr-TR" cap="none" dirty="0"/>
            </a:br>
            <a:r>
              <a:rPr lang="tr-TR" sz="2000" cap="none" dirty="0"/>
              <a:t>(</a:t>
            </a:r>
            <a:r>
              <a:rPr lang="tr-TR" sz="2000" cap="none" dirty="0" err="1"/>
              <a:t>Epochs</a:t>
            </a:r>
            <a:r>
              <a:rPr lang="tr-TR" sz="2000" cap="none" dirty="0"/>
              <a:t>: 10, Image Size: 768, </a:t>
            </a:r>
            <a:r>
              <a:rPr lang="tr-TR" sz="2000" cap="none" dirty="0" err="1"/>
              <a:t>Dataset</a:t>
            </a:r>
            <a:r>
              <a:rPr lang="tr-TR" sz="2000" cap="none" dirty="0"/>
              <a:t>: 25637, GPU)</a:t>
            </a:r>
            <a:endParaRPr lang="en-GB" cap="none" dirty="0"/>
          </a:p>
        </p:txBody>
      </p:sp>
    </p:spTree>
    <p:extLst>
      <p:ext uri="{BB962C8B-B14F-4D97-AF65-F5344CB8AC3E}">
        <p14:creationId xmlns:p14="http://schemas.microsoft.com/office/powerpoint/2010/main" val="4277580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50AB58-DA3D-5A3C-5610-F332E81BBC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A10C2FE-0FA6-F04E-0EB3-583EF9D779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185"/>
          <a:stretch/>
        </p:blipFill>
        <p:spPr>
          <a:xfrm>
            <a:off x="3005977" y="1810347"/>
            <a:ext cx="6180046" cy="4633765"/>
          </a:xfrm>
          <a:prstGeom prst="rect">
            <a:avLst/>
          </a:prstGeom>
        </p:spPr>
      </p:pic>
      <p:sp>
        <p:nvSpPr>
          <p:cNvPr id="27" name="Title 26">
            <a:extLst>
              <a:ext uri="{FF2B5EF4-FFF2-40B4-BE49-F238E27FC236}">
                <a16:creationId xmlns:a16="http://schemas.microsoft.com/office/drawing/2014/main" id="{FCB68FD1-FDAA-225C-6D80-49767CB22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38071"/>
            <a:ext cx="7729728" cy="1188720"/>
          </a:xfrm>
        </p:spPr>
        <p:txBody>
          <a:bodyPr>
            <a:normAutofit/>
          </a:bodyPr>
          <a:lstStyle/>
          <a:p>
            <a:r>
              <a:rPr lang="tr-TR" cap="none" dirty="0"/>
              <a:t>YOLO </a:t>
            </a:r>
            <a:br>
              <a:rPr lang="tr-TR" cap="none" dirty="0"/>
            </a:br>
            <a:r>
              <a:rPr lang="tr-TR" sz="2000" cap="none" dirty="0"/>
              <a:t>(</a:t>
            </a:r>
            <a:r>
              <a:rPr lang="tr-TR" sz="2000" cap="none" dirty="0" err="1"/>
              <a:t>Epochs</a:t>
            </a:r>
            <a:r>
              <a:rPr lang="tr-TR" sz="2000" cap="none" dirty="0"/>
              <a:t>: 10, Image Size: 768, </a:t>
            </a:r>
            <a:r>
              <a:rPr lang="tr-TR" sz="2000" cap="none" dirty="0" err="1"/>
              <a:t>Dataset</a:t>
            </a:r>
            <a:r>
              <a:rPr lang="tr-TR" sz="2000" cap="none" dirty="0"/>
              <a:t>: 25637, GPU)</a:t>
            </a:r>
            <a:endParaRPr lang="en-GB" cap="none" dirty="0"/>
          </a:p>
        </p:txBody>
      </p:sp>
    </p:spTree>
    <p:extLst>
      <p:ext uri="{BB962C8B-B14F-4D97-AF65-F5344CB8AC3E}">
        <p14:creationId xmlns:p14="http://schemas.microsoft.com/office/powerpoint/2010/main" val="3847965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FCF898-97D9-55D1-E0E7-1CF37242F7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7A1C051-9FCD-5456-5DB2-30944A5FA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7800" y="2255035"/>
            <a:ext cx="5462819" cy="36447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8412FF-E638-DC0D-A414-315FB552E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381" y="2255872"/>
            <a:ext cx="5462819" cy="3643949"/>
          </a:xfrm>
          <a:prstGeom prst="rect">
            <a:avLst/>
          </a:prstGeom>
        </p:spPr>
      </p:pic>
      <p:sp>
        <p:nvSpPr>
          <p:cNvPr id="27" name="Title 26">
            <a:extLst>
              <a:ext uri="{FF2B5EF4-FFF2-40B4-BE49-F238E27FC236}">
                <a16:creationId xmlns:a16="http://schemas.microsoft.com/office/drawing/2014/main" id="{EB2F0858-55EC-5536-E27F-88E9C5FF5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38071"/>
            <a:ext cx="7729728" cy="1188720"/>
          </a:xfrm>
        </p:spPr>
        <p:txBody>
          <a:bodyPr>
            <a:normAutofit/>
          </a:bodyPr>
          <a:lstStyle/>
          <a:p>
            <a:r>
              <a:rPr lang="tr-TR" cap="none" dirty="0"/>
              <a:t>YOLO </a:t>
            </a:r>
            <a:br>
              <a:rPr lang="tr-TR" cap="none" dirty="0"/>
            </a:br>
            <a:r>
              <a:rPr lang="tr-TR" sz="2000" cap="none" dirty="0"/>
              <a:t>(</a:t>
            </a:r>
            <a:r>
              <a:rPr lang="tr-TR" sz="2000" cap="none" dirty="0" err="1"/>
              <a:t>Epochs</a:t>
            </a:r>
            <a:r>
              <a:rPr lang="tr-TR" sz="2000" cap="none" dirty="0"/>
              <a:t>: 50, Image Size: 1024, </a:t>
            </a:r>
            <a:r>
              <a:rPr lang="tr-TR" sz="2000" cap="none" dirty="0" err="1"/>
              <a:t>Dataset</a:t>
            </a:r>
            <a:r>
              <a:rPr lang="tr-TR" sz="2000" cap="none" dirty="0"/>
              <a:t>: 25637, GPU)</a:t>
            </a:r>
            <a:endParaRPr lang="en-GB" cap="none" dirty="0"/>
          </a:p>
        </p:txBody>
      </p:sp>
    </p:spTree>
    <p:extLst>
      <p:ext uri="{BB962C8B-B14F-4D97-AF65-F5344CB8AC3E}">
        <p14:creationId xmlns:p14="http://schemas.microsoft.com/office/powerpoint/2010/main" val="20978436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1D0E8D-EE5A-DE1E-1EA6-B09B816CA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B8000D7B-13B7-07AC-576D-F3451C8E7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38071"/>
            <a:ext cx="7729728" cy="1188720"/>
          </a:xfrm>
        </p:spPr>
        <p:txBody>
          <a:bodyPr>
            <a:normAutofit/>
          </a:bodyPr>
          <a:lstStyle/>
          <a:p>
            <a:r>
              <a:rPr lang="tr-TR" cap="none" dirty="0"/>
              <a:t>YOLO </a:t>
            </a:r>
            <a:br>
              <a:rPr lang="tr-TR" cap="none" dirty="0"/>
            </a:br>
            <a:r>
              <a:rPr lang="tr-TR" sz="2000" cap="none" dirty="0"/>
              <a:t>(</a:t>
            </a:r>
            <a:r>
              <a:rPr lang="tr-TR" sz="2000" cap="none" dirty="0" err="1"/>
              <a:t>Epochs</a:t>
            </a:r>
            <a:r>
              <a:rPr lang="tr-TR" sz="2000" cap="none" dirty="0"/>
              <a:t>: 50, Image Size: 1024, </a:t>
            </a:r>
            <a:r>
              <a:rPr lang="tr-TR" sz="2000" cap="none" dirty="0" err="1"/>
              <a:t>Dataset</a:t>
            </a:r>
            <a:r>
              <a:rPr lang="tr-TR" sz="2000" cap="none" dirty="0"/>
              <a:t>: 25637, GPU)</a:t>
            </a:r>
            <a:endParaRPr lang="en-GB" cap="non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621177-6AD8-9BFF-235B-16F36AA61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5977" y="1810346"/>
            <a:ext cx="6184295" cy="463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7290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5864C-DB46-23B3-21A6-C9A8495DE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CHALLENGES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E57B3-F3EA-355D-8CC9-33A888FC637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tr-TR" b="1" dirty="0" err="1"/>
              <a:t>Logistic</a:t>
            </a:r>
            <a:r>
              <a:rPr lang="tr-TR" b="1" dirty="0"/>
              <a:t> </a:t>
            </a:r>
            <a:r>
              <a:rPr lang="tr-TR" b="1" dirty="0" err="1"/>
              <a:t>Regression</a:t>
            </a:r>
            <a:endParaRPr lang="tr-TR" b="1" dirty="0"/>
          </a:p>
          <a:p>
            <a:r>
              <a:rPr lang="tr-TR" dirty="0" err="1"/>
              <a:t>Imbalance</a:t>
            </a:r>
            <a:r>
              <a:rPr lang="tr-TR" dirty="0"/>
              <a:t> in set</a:t>
            </a:r>
          </a:p>
          <a:p>
            <a:r>
              <a:rPr lang="tr-TR" dirty="0" err="1"/>
              <a:t>Logistic</a:t>
            </a:r>
            <a:r>
              <a:rPr lang="tr-TR" dirty="0"/>
              <a:t> </a:t>
            </a:r>
            <a:r>
              <a:rPr lang="tr-TR" dirty="0" err="1"/>
              <a:t>regression</a:t>
            </a:r>
            <a:r>
              <a:rPr lang="tr-TR" dirty="0"/>
              <a:t> </a:t>
            </a:r>
            <a:r>
              <a:rPr lang="tr-TR" dirty="0" err="1"/>
              <a:t>converging</a:t>
            </a:r>
            <a:endParaRPr lang="tr-T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20DD24-2AFF-7139-2458-2C772ED991B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tr-TR" b="1" dirty="0"/>
              <a:t>YOLO</a:t>
            </a:r>
          </a:p>
          <a:p>
            <a:r>
              <a:rPr lang="tr-TR" dirty="0"/>
              <a:t>Training time</a:t>
            </a:r>
          </a:p>
          <a:p>
            <a:r>
              <a:rPr lang="tr-TR" dirty="0" err="1"/>
              <a:t>Overfitting</a:t>
            </a:r>
            <a:endParaRPr lang="tr-TR" dirty="0"/>
          </a:p>
          <a:p>
            <a:r>
              <a:rPr lang="tr-TR" dirty="0" err="1"/>
              <a:t>Variety</a:t>
            </a:r>
            <a:r>
              <a:rPr lang="tr-TR" dirty="0"/>
              <a:t> of </a:t>
            </a:r>
            <a:r>
              <a:rPr lang="tr-TR" dirty="0" err="1"/>
              <a:t>images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40032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4D097-ACA1-1543-1665-0051A8EC6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conclusıon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D63F6-9680-EFB3-9633-744B60FED90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tr-TR" b="1" dirty="0"/>
              <a:t>Best </a:t>
            </a:r>
            <a:r>
              <a:rPr lang="tr-TR" b="1" dirty="0" err="1"/>
              <a:t>classification</a:t>
            </a:r>
            <a:r>
              <a:rPr lang="tr-TR" b="1" dirty="0"/>
              <a:t> model</a:t>
            </a:r>
          </a:p>
          <a:p>
            <a:r>
              <a:rPr lang="tr-TR" dirty="0" err="1"/>
              <a:t>Logistic</a:t>
            </a:r>
            <a:r>
              <a:rPr lang="tr-TR" dirty="0"/>
              <a:t> </a:t>
            </a:r>
            <a:r>
              <a:rPr lang="tr-TR" dirty="0" err="1"/>
              <a:t>Regression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81,45% </a:t>
            </a:r>
            <a:r>
              <a:rPr lang="tr-TR" dirty="0" err="1"/>
              <a:t>accuracy</a:t>
            </a:r>
            <a:endParaRPr lang="tr-TR" dirty="0"/>
          </a:p>
          <a:p>
            <a:endParaRPr lang="tr-TR" dirty="0"/>
          </a:p>
          <a:p>
            <a:pPr marL="0" indent="0">
              <a:buNone/>
            </a:pPr>
            <a:r>
              <a:rPr lang="tr-TR" b="1" dirty="0" err="1"/>
              <a:t>Disadvantages</a:t>
            </a:r>
            <a:r>
              <a:rPr lang="tr-TR" b="1" dirty="0"/>
              <a:t> of </a:t>
            </a:r>
            <a:r>
              <a:rPr lang="tr-TR" b="1" dirty="0" err="1"/>
              <a:t>classification</a:t>
            </a:r>
            <a:r>
              <a:rPr lang="tr-TR" b="1" dirty="0"/>
              <a:t> </a:t>
            </a:r>
            <a:r>
              <a:rPr lang="tr-TR" b="1" dirty="0" err="1"/>
              <a:t>models</a:t>
            </a:r>
            <a:endParaRPr lang="tr-TR" b="1" dirty="0"/>
          </a:p>
          <a:p>
            <a:r>
              <a:rPr lang="tr-TR" dirty="0" err="1"/>
              <a:t>Only</a:t>
            </a:r>
            <a:r>
              <a:rPr lang="tr-TR" dirty="0"/>
              <a:t> </a:t>
            </a:r>
            <a:r>
              <a:rPr lang="tr-TR" dirty="0" err="1"/>
              <a:t>binary</a:t>
            </a:r>
            <a:r>
              <a:rPr lang="tr-TR" dirty="0"/>
              <a:t> </a:t>
            </a:r>
            <a:r>
              <a:rPr lang="tr-TR" dirty="0" err="1"/>
              <a:t>classification</a:t>
            </a:r>
            <a:endParaRPr lang="tr-TR" dirty="0"/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B4DEE0-3F0B-D484-9FD9-9B892A44362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tr-TR" b="1" dirty="0"/>
              <a:t>YOLO </a:t>
            </a:r>
            <a:r>
              <a:rPr lang="tr-TR" b="1" dirty="0" err="1"/>
              <a:t>advantages</a:t>
            </a:r>
            <a:endParaRPr lang="tr-TR" b="1" dirty="0"/>
          </a:p>
          <a:p>
            <a:r>
              <a:rPr lang="tr-TR" dirty="0"/>
              <a:t>Object </a:t>
            </a:r>
            <a:r>
              <a:rPr lang="tr-TR" dirty="0" err="1"/>
              <a:t>detection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boundaries</a:t>
            </a:r>
            <a:endParaRPr lang="tr-TR" dirty="0"/>
          </a:p>
          <a:p>
            <a:pPr marL="0" indent="0">
              <a:buNone/>
            </a:pPr>
            <a:endParaRPr lang="tr-TR" dirty="0"/>
          </a:p>
          <a:p>
            <a:pPr marL="0" indent="0">
              <a:buNone/>
            </a:pPr>
            <a:r>
              <a:rPr lang="tr-TR" b="1" dirty="0"/>
              <a:t>YOLO </a:t>
            </a:r>
            <a:r>
              <a:rPr lang="tr-TR" b="1" dirty="0" err="1"/>
              <a:t>disadvantages</a:t>
            </a:r>
            <a:endParaRPr lang="tr-TR" b="1" dirty="0"/>
          </a:p>
          <a:p>
            <a:r>
              <a:rPr lang="tr-TR" dirty="0" err="1"/>
              <a:t>Huge</a:t>
            </a:r>
            <a:r>
              <a:rPr lang="tr-TR" dirty="0"/>
              <a:t> </a:t>
            </a:r>
            <a:r>
              <a:rPr lang="tr-TR" dirty="0" err="1"/>
              <a:t>training</a:t>
            </a:r>
            <a:r>
              <a:rPr lang="tr-TR" dirty="0"/>
              <a:t> time</a:t>
            </a:r>
          </a:p>
          <a:p>
            <a:r>
              <a:rPr lang="tr-TR" dirty="0" err="1"/>
              <a:t>Low</a:t>
            </a:r>
            <a:r>
              <a:rPr lang="tr-TR" dirty="0"/>
              <a:t> </a:t>
            </a:r>
            <a:r>
              <a:rPr lang="tr-TR" dirty="0" err="1"/>
              <a:t>accuracy</a:t>
            </a:r>
            <a:r>
              <a:rPr lang="tr-TR" dirty="0"/>
              <a:t> in </a:t>
            </a:r>
            <a:r>
              <a:rPr lang="tr-TR" dirty="0" err="1"/>
              <a:t>setting</a:t>
            </a:r>
            <a:r>
              <a:rPr lang="tr-TR" dirty="0"/>
              <a:t> </a:t>
            </a:r>
            <a:r>
              <a:rPr lang="tr-TR" dirty="0" err="1"/>
              <a:t>boundaries</a:t>
            </a:r>
            <a:endParaRPr lang="tr-TR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3787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4AB71-D820-865E-ECC3-48C2355C3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FURTHER POTENTIAL WORK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6A15B-A79C-D15E-BD77-A03CB0CEF2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31136" y="2570667"/>
            <a:ext cx="4271771" cy="3101982"/>
          </a:xfrm>
        </p:spPr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cleaning</a:t>
            </a:r>
            <a:endParaRPr lang="tr-TR" dirty="0"/>
          </a:p>
          <a:p>
            <a:r>
              <a:rPr lang="tr-TR" dirty="0" err="1"/>
              <a:t>Setting</a:t>
            </a:r>
            <a:r>
              <a:rPr lang="tr-TR" dirty="0"/>
              <a:t> </a:t>
            </a:r>
            <a:r>
              <a:rPr lang="tr-TR" dirty="0" err="1"/>
              <a:t>new</a:t>
            </a:r>
            <a:r>
              <a:rPr lang="tr-TR" dirty="0"/>
              <a:t> </a:t>
            </a:r>
            <a:r>
              <a:rPr lang="tr-TR" dirty="0" err="1"/>
              <a:t>parameters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YOLO </a:t>
            </a:r>
            <a:r>
              <a:rPr lang="tr-TR" dirty="0" err="1"/>
              <a:t>training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31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C2DF65-D553-C119-9D46-A0BD91F0E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tr-TR" sz="3000" dirty="0" err="1">
                <a:solidFill>
                  <a:srgbClr val="FFFFFF"/>
                </a:solidFill>
              </a:rPr>
              <a:t>Overvıew</a:t>
            </a:r>
            <a:endParaRPr lang="en-GB" sz="3000" dirty="0">
              <a:solidFill>
                <a:srgbClr val="FFFFFF"/>
              </a:solidFill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136E4407-77A6-FE54-221B-3E292BF4A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1695" y="1402080"/>
            <a:ext cx="5320696" cy="4053840"/>
          </a:xfrm>
        </p:spPr>
        <p:txBody>
          <a:bodyPr anchor="ctr">
            <a:normAutofit/>
          </a:bodyPr>
          <a:lstStyle/>
          <a:p>
            <a:r>
              <a:rPr lang="tr-TR" dirty="0" err="1"/>
              <a:t>Introduction</a:t>
            </a:r>
            <a:endParaRPr lang="tr-TR" dirty="0"/>
          </a:p>
          <a:p>
            <a:r>
              <a:rPr lang="tr-TR" dirty="0" err="1"/>
              <a:t>Overview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Dataset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EDA</a:t>
            </a:r>
          </a:p>
          <a:p>
            <a:r>
              <a:rPr lang="tr-TR" dirty="0"/>
              <a:t>Model Development</a:t>
            </a:r>
          </a:p>
          <a:p>
            <a:r>
              <a:rPr lang="tr-TR" dirty="0" err="1"/>
              <a:t>Results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Evaluation</a:t>
            </a:r>
          </a:p>
          <a:p>
            <a:r>
              <a:rPr lang="tr-TR" dirty="0" err="1"/>
              <a:t>Challenges</a:t>
            </a:r>
            <a:r>
              <a:rPr lang="tr-TR" dirty="0"/>
              <a:t> </a:t>
            </a:r>
            <a:r>
              <a:rPr lang="tr-TR" dirty="0" err="1"/>
              <a:t>Faced</a:t>
            </a:r>
            <a:endParaRPr lang="tr-TR" dirty="0"/>
          </a:p>
          <a:p>
            <a:r>
              <a:rPr lang="tr-TR" dirty="0" err="1"/>
              <a:t>Conclusion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Future</a:t>
            </a:r>
            <a:r>
              <a:rPr lang="tr-TR" dirty="0"/>
              <a:t> </a:t>
            </a:r>
            <a:r>
              <a:rPr lang="tr-TR" dirty="0" err="1"/>
              <a:t>Potential</a:t>
            </a:r>
            <a:r>
              <a:rPr lang="tr-TR" dirty="0"/>
              <a:t> </a:t>
            </a:r>
            <a:r>
              <a:rPr lang="tr-TR" dirty="0" err="1"/>
              <a:t>Work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052953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419501C6-F015-4273-AF88-E0F6C8538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CA677DB7-5829-45BD-9754-5EC484CC42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DDDC39-8128-ED1B-D787-A181C9CA2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404872"/>
            <a:ext cx="3044950" cy="162779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2200"/>
              <a:t>ıntroductıon</a:t>
            </a:r>
          </a:p>
        </p:txBody>
      </p:sp>
      <p:pic>
        <p:nvPicPr>
          <p:cNvPr id="1026" name="Picture 2" descr="Pedestrian Crossing - İsbak">
            <a:extLst>
              <a:ext uri="{FF2B5EF4-FFF2-40B4-BE49-F238E27FC236}">
                <a16:creationId xmlns:a16="http://schemas.microsoft.com/office/drawing/2014/main" id="{D7A06811-2AF3-C944-A0FF-868A165731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45769" y="640080"/>
            <a:ext cx="5554758" cy="5263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4082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73AB641-9A58-9253-A347-167766DBD11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" b="23540"/>
          <a:stretch/>
        </p:blipFill>
        <p:spPr>
          <a:xfrm>
            <a:off x="20" y="4571996"/>
            <a:ext cx="5315041" cy="228600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8D49316-27CF-4C3D-BE8C-042F06B89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DE983F-800D-2B1D-90C0-1835B8D22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9732" y="1290025"/>
            <a:ext cx="5291327" cy="118872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>
            <a:normAutofit/>
          </a:bodyPr>
          <a:lstStyle/>
          <a:p>
            <a:r>
              <a:rPr lang="tr-TR" sz="2600" dirty="0" err="1"/>
              <a:t>Dataset</a:t>
            </a:r>
            <a:r>
              <a:rPr lang="tr-TR" sz="2600" dirty="0"/>
              <a:t>: bdd100k</a:t>
            </a:r>
            <a:endParaRPr lang="en-GB" sz="2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FE240E-36F8-8EA8-37C1-F92FD839F43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495" r="3" b="13045"/>
          <a:stretch/>
        </p:blipFill>
        <p:spPr>
          <a:xfrm>
            <a:off x="20" y="-2"/>
            <a:ext cx="5315041" cy="2286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F79C260-A8D9-D9CC-6A66-E8C9BB73197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772" r="3" b="19768"/>
          <a:stretch/>
        </p:blipFill>
        <p:spPr>
          <a:xfrm>
            <a:off x="20" y="2285999"/>
            <a:ext cx="5315041" cy="2285999"/>
          </a:xfrm>
          <a:prstGeom prst="rect">
            <a:avLst/>
          </a:prstGeom>
        </p:spPr>
      </p:pic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5E5C84A5-192D-28AC-E316-7A245AB066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09578"/>
              </p:ext>
            </p:extLst>
          </p:nvPr>
        </p:nvGraphicFramePr>
        <p:xfrm>
          <a:off x="5701498" y="3428998"/>
          <a:ext cx="6127793" cy="222504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4100319">
                  <a:extLst>
                    <a:ext uri="{9D8B030D-6E8A-4147-A177-3AD203B41FA5}">
                      <a16:colId xmlns:a16="http://schemas.microsoft.com/office/drawing/2014/main" val="1741766721"/>
                    </a:ext>
                  </a:extLst>
                </a:gridCol>
                <a:gridCol w="2027474">
                  <a:extLst>
                    <a:ext uri="{9D8B030D-6E8A-4147-A177-3AD203B41FA5}">
                      <a16:colId xmlns:a16="http://schemas.microsoft.com/office/drawing/2014/main" val="3081830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tr-TR" b="0" dirty="0"/>
                        <a:t>Total </a:t>
                      </a:r>
                      <a:r>
                        <a:rPr lang="tr-TR" b="0" dirty="0" err="1"/>
                        <a:t>number</a:t>
                      </a:r>
                      <a:r>
                        <a:rPr lang="tr-TR" b="0" dirty="0"/>
                        <a:t> of </a:t>
                      </a:r>
                      <a:r>
                        <a:rPr lang="tr-TR" b="0" dirty="0" err="1"/>
                        <a:t>images</a:t>
                      </a:r>
                      <a:r>
                        <a:rPr lang="tr-TR" b="0" dirty="0"/>
                        <a:t> in </a:t>
                      </a:r>
                      <a:r>
                        <a:rPr lang="tr-TR" b="0" dirty="0" err="1"/>
                        <a:t>dataset</a:t>
                      </a:r>
                      <a:endParaRPr lang="en-GB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0" dirty="0"/>
                        <a:t>70000</a:t>
                      </a:r>
                      <a:endParaRPr lang="en-GB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7752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/>
                        <a:t>Total </a:t>
                      </a:r>
                      <a:r>
                        <a:rPr lang="tr-TR" dirty="0" err="1"/>
                        <a:t>number</a:t>
                      </a:r>
                      <a:r>
                        <a:rPr lang="tr-TR" dirty="0"/>
                        <a:t> of </a:t>
                      </a:r>
                      <a:r>
                        <a:rPr lang="tr-TR" dirty="0" err="1"/>
                        <a:t>images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with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crosswalk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25637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58179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 err="1"/>
                        <a:t>Average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crosswalk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number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per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image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9822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/>
                        <a:t>Maximum </a:t>
                      </a:r>
                      <a:r>
                        <a:rPr lang="tr-TR" dirty="0" err="1"/>
                        <a:t>crosswalk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number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per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image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2553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/>
                        <a:t>Minimum </a:t>
                      </a:r>
                      <a:r>
                        <a:rPr lang="tr-TR" dirty="0" err="1"/>
                        <a:t>crosswalk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number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per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image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1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4087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/>
                        <a:t>Image Size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1280x720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14324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2652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C7B99-64BB-864B-B8E7-BA0E70117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MODEL DEVELOPMENT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F2D61-B464-DD3B-D045-B7991DB1D2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Decision</a:t>
            </a:r>
            <a:r>
              <a:rPr lang="tr-TR" dirty="0"/>
              <a:t> </a:t>
            </a:r>
            <a:r>
              <a:rPr lang="tr-TR" dirty="0" err="1"/>
              <a:t>Tree</a:t>
            </a:r>
            <a:endParaRPr lang="tr-TR" dirty="0"/>
          </a:p>
          <a:p>
            <a:r>
              <a:rPr lang="tr-TR" dirty="0" err="1"/>
              <a:t>Naive</a:t>
            </a:r>
            <a:r>
              <a:rPr lang="tr-TR" dirty="0"/>
              <a:t> </a:t>
            </a:r>
            <a:r>
              <a:rPr lang="tr-TR" dirty="0" err="1"/>
              <a:t>Bayes</a:t>
            </a:r>
            <a:endParaRPr lang="tr-TR" dirty="0"/>
          </a:p>
          <a:p>
            <a:r>
              <a:rPr lang="tr-TR" dirty="0"/>
              <a:t>K-</a:t>
            </a:r>
            <a:r>
              <a:rPr lang="tr-TR" dirty="0" err="1"/>
              <a:t>Nearest</a:t>
            </a:r>
            <a:r>
              <a:rPr lang="tr-TR" dirty="0"/>
              <a:t> </a:t>
            </a:r>
            <a:r>
              <a:rPr lang="tr-TR" dirty="0" err="1"/>
              <a:t>Neighbour</a:t>
            </a:r>
            <a:endParaRPr lang="tr-TR" dirty="0"/>
          </a:p>
          <a:p>
            <a:r>
              <a:rPr lang="tr-TR" dirty="0" err="1"/>
              <a:t>Logistic</a:t>
            </a:r>
            <a:r>
              <a:rPr lang="tr-TR" dirty="0"/>
              <a:t> </a:t>
            </a:r>
            <a:r>
              <a:rPr lang="tr-TR" dirty="0" err="1"/>
              <a:t>Regression</a:t>
            </a:r>
            <a:endParaRPr lang="tr-TR" dirty="0"/>
          </a:p>
          <a:p>
            <a:r>
              <a:rPr lang="tr-TR" dirty="0"/>
              <a:t>YOLO</a:t>
            </a:r>
          </a:p>
        </p:txBody>
      </p:sp>
    </p:spTree>
    <p:extLst>
      <p:ext uri="{BB962C8B-B14F-4D97-AF65-F5344CB8AC3E}">
        <p14:creationId xmlns:p14="http://schemas.microsoft.com/office/powerpoint/2010/main" val="1061785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8F0F0-E018-5CF6-9E7F-A89B5572D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4692"/>
            <a:ext cx="4476806" cy="1188720"/>
          </a:xfrm>
        </p:spPr>
        <p:txBody>
          <a:bodyPr>
            <a:normAutofit/>
          </a:bodyPr>
          <a:lstStyle/>
          <a:p>
            <a:r>
              <a:rPr lang="tr-TR" dirty="0" err="1"/>
              <a:t>Decısıon</a:t>
            </a:r>
            <a:r>
              <a:rPr lang="tr-TR" dirty="0"/>
              <a:t> </a:t>
            </a:r>
            <a:r>
              <a:rPr lang="tr-TR" dirty="0" err="1"/>
              <a:t>tree</a:t>
            </a:r>
            <a:endParaRPr lang="en-GB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A7CCC1F6-2C22-4BC9-B6BC-CCCBCF3F029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4477146"/>
              </p:ext>
            </p:extLst>
          </p:nvPr>
        </p:nvGraphicFramePr>
        <p:xfrm>
          <a:off x="240750" y="2615497"/>
          <a:ext cx="5604650" cy="222504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1489158">
                  <a:extLst>
                    <a:ext uri="{9D8B030D-6E8A-4147-A177-3AD203B41FA5}">
                      <a16:colId xmlns:a16="http://schemas.microsoft.com/office/drawing/2014/main" val="187655269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18545632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1716243"/>
                    </a:ext>
                  </a:extLst>
                </a:gridCol>
                <a:gridCol w="1048316">
                  <a:extLst>
                    <a:ext uri="{9D8B030D-6E8A-4147-A177-3AD203B41FA5}">
                      <a16:colId xmlns:a16="http://schemas.microsoft.com/office/drawing/2014/main" val="3633552222"/>
                    </a:ext>
                  </a:extLst>
                </a:gridCol>
                <a:gridCol w="1120930">
                  <a:extLst>
                    <a:ext uri="{9D8B030D-6E8A-4147-A177-3AD203B41FA5}">
                      <a16:colId xmlns:a16="http://schemas.microsoft.com/office/drawing/2014/main" val="40630115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0" dirty="0"/>
                        <a:t>Precision</a:t>
                      </a:r>
                      <a:endParaRPr lang="en-GB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0" dirty="0" err="1"/>
                        <a:t>Recall</a:t>
                      </a:r>
                      <a:endParaRPr lang="en-GB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0" dirty="0"/>
                        <a:t>F1-Score</a:t>
                      </a:r>
                      <a:endParaRPr lang="en-GB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0" dirty="0" err="1"/>
                        <a:t>Support</a:t>
                      </a:r>
                      <a:endParaRPr lang="en-GB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8865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/>
                        <a:t>No Cross.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0,74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0,73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0,74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8845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505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 err="1"/>
                        <a:t>Crosswalk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0,55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0,57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0,56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5155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7029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/>
                        <a:t>Macro </a:t>
                      </a:r>
                      <a:r>
                        <a:rPr lang="tr-TR" dirty="0" err="1"/>
                        <a:t>avg</a:t>
                      </a:r>
                      <a:r>
                        <a:rPr lang="tr-TR" dirty="0"/>
                        <a:t>.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0,65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0,65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0,65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14000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2562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 err="1"/>
                        <a:t>Weighted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avg</a:t>
                      </a:r>
                      <a:r>
                        <a:rPr lang="tr-TR" dirty="0"/>
                        <a:t>.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0,67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0,67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0,67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1400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921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 err="1"/>
                        <a:t>Accuracy</a:t>
                      </a:r>
                      <a:endParaRPr lang="en-GB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r>
                        <a:rPr lang="tr-TR" dirty="0"/>
                        <a:t>67,08%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160620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56533F40-045E-4E3D-9243-864CD4E586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43605" y="964692"/>
            <a:ext cx="5440680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0402EC6-D845-41B3-BEBE-CB34D9BFE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0699" y="1128683"/>
            <a:ext cx="5106493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14636C-4B59-D5D0-23BD-7F3F7A700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0698" y="1514065"/>
            <a:ext cx="5106493" cy="3829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059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FE3C73-2316-A7FC-4642-6AC17F5A50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372EC-1826-A7D3-C669-4EA2678B8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4692"/>
            <a:ext cx="4476806" cy="1188720"/>
          </a:xfrm>
        </p:spPr>
        <p:txBody>
          <a:bodyPr>
            <a:normAutofit/>
          </a:bodyPr>
          <a:lstStyle/>
          <a:p>
            <a:r>
              <a:rPr lang="tr-TR" dirty="0"/>
              <a:t>NAIVE BAYES</a:t>
            </a:r>
            <a:endParaRPr lang="en-GB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894328D-7ACD-B86D-4D30-3B4538653F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2343118"/>
              </p:ext>
            </p:extLst>
          </p:nvPr>
        </p:nvGraphicFramePr>
        <p:xfrm>
          <a:off x="240750" y="2615497"/>
          <a:ext cx="5604650" cy="222504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1489158">
                  <a:extLst>
                    <a:ext uri="{9D8B030D-6E8A-4147-A177-3AD203B41FA5}">
                      <a16:colId xmlns:a16="http://schemas.microsoft.com/office/drawing/2014/main" val="187655269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18545632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1716243"/>
                    </a:ext>
                  </a:extLst>
                </a:gridCol>
                <a:gridCol w="1048316">
                  <a:extLst>
                    <a:ext uri="{9D8B030D-6E8A-4147-A177-3AD203B41FA5}">
                      <a16:colId xmlns:a16="http://schemas.microsoft.com/office/drawing/2014/main" val="3633552222"/>
                    </a:ext>
                  </a:extLst>
                </a:gridCol>
                <a:gridCol w="1120930">
                  <a:extLst>
                    <a:ext uri="{9D8B030D-6E8A-4147-A177-3AD203B41FA5}">
                      <a16:colId xmlns:a16="http://schemas.microsoft.com/office/drawing/2014/main" val="40630115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0" dirty="0"/>
                        <a:t>Precision</a:t>
                      </a:r>
                      <a:endParaRPr lang="en-GB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0" dirty="0" err="1"/>
                        <a:t>Recall</a:t>
                      </a:r>
                      <a:endParaRPr lang="en-GB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0" dirty="0"/>
                        <a:t>F1-Score</a:t>
                      </a:r>
                      <a:endParaRPr lang="en-GB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0" dirty="0" err="1"/>
                        <a:t>Support</a:t>
                      </a:r>
                      <a:endParaRPr lang="en-GB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8865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/>
                        <a:t>No Cross.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0,80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0,66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0,73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8845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505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 err="1"/>
                        <a:t>Crosswalk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0,57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0,76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0,65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5155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7029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/>
                        <a:t>Macro </a:t>
                      </a:r>
                      <a:r>
                        <a:rPr lang="tr-TR" dirty="0" err="1"/>
                        <a:t>avg</a:t>
                      </a:r>
                      <a:r>
                        <a:rPr lang="tr-TR" dirty="0"/>
                        <a:t>.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0,69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0,71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0,69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14000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2562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 err="1"/>
                        <a:t>Weighted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avg</a:t>
                      </a:r>
                      <a:r>
                        <a:rPr lang="tr-TR" dirty="0"/>
                        <a:t>.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0,73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0,70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0,70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1400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921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 err="1"/>
                        <a:t>Accuracy</a:t>
                      </a:r>
                      <a:endParaRPr lang="en-GB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r>
                        <a:rPr lang="tr-TR" dirty="0"/>
                        <a:t>69,61%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160620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C01579FF-A454-5AE2-3C3A-754CB517B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43605" y="964692"/>
            <a:ext cx="5440680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2A520D-9A28-6975-94EA-67D930D6A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0699" y="1128683"/>
            <a:ext cx="5106493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79CE19-B161-04C8-852A-7DEFF4580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0699" y="1514065"/>
            <a:ext cx="5106493" cy="3829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464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B0544B-18B7-AEAD-E6AF-FF3C0F57C4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C8A3B-E2D8-8855-BE9E-BAEEC767F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4692"/>
            <a:ext cx="4476806" cy="1188720"/>
          </a:xfrm>
        </p:spPr>
        <p:txBody>
          <a:bodyPr>
            <a:normAutofit/>
          </a:bodyPr>
          <a:lstStyle/>
          <a:p>
            <a:r>
              <a:rPr lang="tr-TR" dirty="0"/>
              <a:t>K-</a:t>
            </a:r>
            <a:r>
              <a:rPr lang="tr-TR" dirty="0" err="1"/>
              <a:t>nn</a:t>
            </a:r>
            <a:endParaRPr lang="en-GB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07C3AD57-7EAE-4CFB-1C8D-FC4CDCA634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0235431"/>
              </p:ext>
            </p:extLst>
          </p:nvPr>
        </p:nvGraphicFramePr>
        <p:xfrm>
          <a:off x="240750" y="2615497"/>
          <a:ext cx="5604650" cy="222504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1489158">
                  <a:extLst>
                    <a:ext uri="{9D8B030D-6E8A-4147-A177-3AD203B41FA5}">
                      <a16:colId xmlns:a16="http://schemas.microsoft.com/office/drawing/2014/main" val="187655269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18545632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1716243"/>
                    </a:ext>
                  </a:extLst>
                </a:gridCol>
                <a:gridCol w="1048316">
                  <a:extLst>
                    <a:ext uri="{9D8B030D-6E8A-4147-A177-3AD203B41FA5}">
                      <a16:colId xmlns:a16="http://schemas.microsoft.com/office/drawing/2014/main" val="3633552222"/>
                    </a:ext>
                  </a:extLst>
                </a:gridCol>
                <a:gridCol w="1120930">
                  <a:extLst>
                    <a:ext uri="{9D8B030D-6E8A-4147-A177-3AD203B41FA5}">
                      <a16:colId xmlns:a16="http://schemas.microsoft.com/office/drawing/2014/main" val="40630115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0" dirty="0"/>
                        <a:t>Precision</a:t>
                      </a:r>
                      <a:endParaRPr lang="en-GB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0" dirty="0" err="1"/>
                        <a:t>Recall</a:t>
                      </a:r>
                      <a:endParaRPr lang="en-GB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0" dirty="0"/>
                        <a:t>F1-Score</a:t>
                      </a:r>
                      <a:endParaRPr lang="en-GB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0" dirty="0" err="1"/>
                        <a:t>Support</a:t>
                      </a:r>
                      <a:endParaRPr lang="en-GB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8865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/>
                        <a:t>No Cross.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0,78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0,81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0,80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8845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505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 err="1"/>
                        <a:t>Crosswalk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0,66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0,61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0,63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5155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7029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/>
                        <a:t>Macro </a:t>
                      </a:r>
                      <a:r>
                        <a:rPr lang="tr-TR" dirty="0" err="1"/>
                        <a:t>avg</a:t>
                      </a:r>
                      <a:r>
                        <a:rPr lang="tr-TR" dirty="0"/>
                        <a:t>.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0,72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0,71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0,71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14000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2562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 err="1"/>
                        <a:t>Weighted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avg</a:t>
                      </a:r>
                      <a:r>
                        <a:rPr lang="tr-TR" dirty="0"/>
                        <a:t>.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0,74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0,74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0,74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1400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921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 err="1"/>
                        <a:t>Accuracy</a:t>
                      </a:r>
                      <a:endParaRPr lang="en-GB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r>
                        <a:rPr lang="tr-TR" dirty="0"/>
                        <a:t>73,86%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160620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2F9E1AFC-243D-FA7A-14C3-E902E40BD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43605" y="964692"/>
            <a:ext cx="5440680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599193-5A26-AD23-BBC6-F6E1FA84B3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0699" y="1128683"/>
            <a:ext cx="5106493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8C7215-3930-1D2D-3B2D-B22EDB85A9B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47709" y="1682364"/>
            <a:ext cx="4631591" cy="361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939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5BAE2E-7B6C-274C-AAAD-903EEF81F7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2E636-C08F-B5F8-3C7B-B4DB44AA5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964692"/>
            <a:ext cx="4476806" cy="1188720"/>
          </a:xfrm>
        </p:spPr>
        <p:txBody>
          <a:bodyPr>
            <a:normAutofit/>
          </a:bodyPr>
          <a:lstStyle/>
          <a:p>
            <a:r>
              <a:rPr lang="tr-TR" dirty="0" err="1"/>
              <a:t>Logıstıc</a:t>
            </a:r>
            <a:r>
              <a:rPr lang="tr-TR" dirty="0"/>
              <a:t> </a:t>
            </a:r>
            <a:r>
              <a:rPr lang="tr-TR" dirty="0" err="1"/>
              <a:t>regressıon</a:t>
            </a:r>
            <a:endParaRPr lang="en-GB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9460F391-3A48-BC63-9142-9E56BF94BD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0785670"/>
              </p:ext>
            </p:extLst>
          </p:nvPr>
        </p:nvGraphicFramePr>
        <p:xfrm>
          <a:off x="240750" y="2615497"/>
          <a:ext cx="5604650" cy="222504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1489158">
                  <a:extLst>
                    <a:ext uri="{9D8B030D-6E8A-4147-A177-3AD203B41FA5}">
                      <a16:colId xmlns:a16="http://schemas.microsoft.com/office/drawing/2014/main" val="187655269"/>
                    </a:ext>
                  </a:extLst>
                </a:gridCol>
                <a:gridCol w="1031846">
                  <a:extLst>
                    <a:ext uri="{9D8B030D-6E8A-4147-A177-3AD203B41FA5}">
                      <a16:colId xmlns:a16="http://schemas.microsoft.com/office/drawing/2014/main" val="18545632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81716243"/>
                    </a:ext>
                  </a:extLst>
                </a:gridCol>
                <a:gridCol w="1048316">
                  <a:extLst>
                    <a:ext uri="{9D8B030D-6E8A-4147-A177-3AD203B41FA5}">
                      <a16:colId xmlns:a16="http://schemas.microsoft.com/office/drawing/2014/main" val="3633552222"/>
                    </a:ext>
                  </a:extLst>
                </a:gridCol>
                <a:gridCol w="1120930">
                  <a:extLst>
                    <a:ext uri="{9D8B030D-6E8A-4147-A177-3AD203B41FA5}">
                      <a16:colId xmlns:a16="http://schemas.microsoft.com/office/drawing/2014/main" val="40630115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0" dirty="0"/>
                        <a:t>Precision</a:t>
                      </a:r>
                      <a:endParaRPr lang="en-GB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0" dirty="0" err="1"/>
                        <a:t>Recall</a:t>
                      </a:r>
                      <a:endParaRPr lang="en-GB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0" dirty="0"/>
                        <a:t>F1-Score</a:t>
                      </a:r>
                      <a:endParaRPr lang="en-GB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b="0" dirty="0" err="1"/>
                        <a:t>Support</a:t>
                      </a:r>
                      <a:endParaRPr lang="en-GB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8865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/>
                        <a:t>No Cross.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0,83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0,88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0,86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8845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505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 err="1"/>
                        <a:t>Crosswalk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0,78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0,70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0,73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5155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7029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/>
                        <a:t>Macro </a:t>
                      </a:r>
                      <a:r>
                        <a:rPr lang="tr-TR" dirty="0" err="1"/>
                        <a:t>avg</a:t>
                      </a:r>
                      <a:r>
                        <a:rPr lang="tr-TR" dirty="0"/>
                        <a:t>.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0,81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0,79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0,80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14000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2562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 err="1"/>
                        <a:t>Weighted</a:t>
                      </a:r>
                      <a:r>
                        <a:rPr lang="tr-TR" dirty="0"/>
                        <a:t> </a:t>
                      </a:r>
                      <a:r>
                        <a:rPr lang="tr-TR" dirty="0" err="1"/>
                        <a:t>avg</a:t>
                      </a:r>
                      <a:r>
                        <a:rPr lang="tr-TR" dirty="0"/>
                        <a:t>.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0,81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0,81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0,81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/>
                        <a:t>1400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921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tr-TR" dirty="0" err="1"/>
                        <a:t>Accuracy</a:t>
                      </a:r>
                      <a:endParaRPr lang="en-GB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r>
                        <a:rPr lang="tr-TR" dirty="0"/>
                        <a:t>81,45%</a:t>
                      </a:r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160620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1A1BF23D-7D46-396B-31EF-8AE916822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43605" y="964692"/>
            <a:ext cx="5440680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3F21EB8-4BBA-F8E7-103D-D6E78DCFC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0699" y="1128683"/>
            <a:ext cx="5106493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0EB0DA-B970-2768-4BAC-788A7A7894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0699" y="1434276"/>
            <a:ext cx="5106493" cy="3989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543843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118</TotalTime>
  <Words>382</Words>
  <Application>Microsoft Office PowerPoint</Application>
  <PresentationFormat>Widescreen</PresentationFormat>
  <Paragraphs>167</Paragraphs>
  <Slides>18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Aptos</vt:lpstr>
      <vt:lpstr>Arial</vt:lpstr>
      <vt:lpstr>Gill Sans MT</vt:lpstr>
      <vt:lpstr>Parcel</vt:lpstr>
      <vt:lpstr>CROSSWALK DETECTION</vt:lpstr>
      <vt:lpstr>Overvıew</vt:lpstr>
      <vt:lpstr>ıntroductıon</vt:lpstr>
      <vt:lpstr>Dataset: bdd100k</vt:lpstr>
      <vt:lpstr>MODEL DEVELOPMENT</vt:lpstr>
      <vt:lpstr>Decısıon tree</vt:lpstr>
      <vt:lpstr>NAIVE BAYES</vt:lpstr>
      <vt:lpstr>K-nn</vt:lpstr>
      <vt:lpstr>Logıstıc regressıon</vt:lpstr>
      <vt:lpstr>YOLO  (Epochs: 10, Image Size: 640, Dataset: 1103, CPU)</vt:lpstr>
      <vt:lpstr>YOLO  (Epochs: 10, Image Size: 640, Dataset: 1103, CPU)</vt:lpstr>
      <vt:lpstr>YOLO  (Epochs: 10, Image Size: 768, Dataset: 25637, GPU)</vt:lpstr>
      <vt:lpstr>YOLO  (Epochs: 10, Image Size: 768, Dataset: 25637, GPU)</vt:lpstr>
      <vt:lpstr>YOLO  (Epochs: 50, Image Size: 1024, Dataset: 25637, GPU)</vt:lpstr>
      <vt:lpstr>YOLO  (Epochs: 50, Image Size: 1024, Dataset: 25637, GPU)</vt:lpstr>
      <vt:lpstr>CHALLENGES</vt:lpstr>
      <vt:lpstr>conclusıon</vt:lpstr>
      <vt:lpstr>FURTHER POTENTIAL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Duru Baştunalı</dc:creator>
  <cp:lastModifiedBy>Duru Baştunalı</cp:lastModifiedBy>
  <cp:revision>2</cp:revision>
  <dcterms:created xsi:type="dcterms:W3CDTF">2024-12-27T12:40:22Z</dcterms:created>
  <dcterms:modified xsi:type="dcterms:W3CDTF">2024-12-27T14:46:19Z</dcterms:modified>
</cp:coreProperties>
</file>

<file path=docProps/thumbnail.jpeg>
</file>